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image" Target="../media/image-21-6.png"/><Relationship Id="rId7" Type="http://schemas.openxmlformats.org/officeDocument/2006/relationships/image" Target="../media/image-21-7.png"/><Relationship Id="rId8" Type="http://schemas.openxmlformats.org/officeDocument/2006/relationships/image" Target="../media/image-21-8.png"/><Relationship Id="rId9" Type="http://schemas.openxmlformats.org/officeDocument/2006/relationships/image" Target="../media/image-21-9.png"/><Relationship Id="rId10" Type="http://schemas.openxmlformats.org/officeDocument/2006/relationships/image" Target="../media/image-21-10.png"/><Relationship Id="rId11" Type="http://schemas.openxmlformats.org/officeDocument/2006/relationships/image" Target="../media/image-21-11.png"/><Relationship Id="rId12" Type="http://schemas.openxmlformats.org/officeDocument/2006/relationships/image" Target="../media/image-2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58000" y="-1371600"/>
            <a:ext cx="3657600" cy="3657600"/>
          </a:xfrm>
          <a:prstGeom prst="ellipse">
            <a:avLst/>
          </a:prstGeom>
          <a:solidFill>
            <a:srgbClr val="5B10CC">
              <a:alpha val="6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7772400" y="3200400"/>
            <a:ext cx="2743200" cy="2743200"/>
          </a:xfrm>
          <a:prstGeom prst="ellipse">
            <a:avLst/>
          </a:prstGeom>
          <a:solidFill>
            <a:srgbClr val="7C1CFF">
              <a:alpha val="7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914400"/>
            <a:ext cx="64008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800" b="1" spc="400" kern="0" dirty="0">
                <a:solidFill>
                  <a:srgbClr val="E8D5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Digital Directions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31520" y="1554480"/>
            <a:ext cx="6858000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Client &amp; Project Portal</a:t>
            </a:r>
            <a:endParaRPr lang="en-US" sz="4400" dirty="0"/>
          </a:p>
        </p:txBody>
      </p:sp>
      <p:sp>
        <p:nvSpPr>
          <p:cNvPr id="6" name="Text 4"/>
          <p:cNvSpPr/>
          <p:nvPr/>
        </p:nvSpPr>
        <p:spPr>
          <a:xfrm>
            <a:off x="731520" y="2743200"/>
            <a:ext cx="5486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Overview &amp; Future Roadmap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731520" y="3474720"/>
            <a:ext cx="1371600" cy="36576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8" name="Text 6"/>
          <p:cNvSpPr/>
          <p:nvPr/>
        </p:nvSpPr>
        <p:spPr>
          <a:xfrm>
            <a:off x="731520" y="3840480"/>
            <a:ext cx="2743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February 2026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4480560"/>
            <a:ext cx="2286000" cy="320040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27432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Admin Dashboard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31520" y="777240"/>
            <a:ext cx="7315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overview of clients, projects, and activity at a glance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1520" y="1280160"/>
            <a:ext cx="7680960" cy="34747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01600" dist="38100" dir="8100000">
              <a:srgbClr val="000000">
                <a:alpha val="1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1371600"/>
            <a:ext cx="5733288" cy="32918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27432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Client 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31520" y="777240"/>
            <a:ext cx="7315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your clients see when they log in — clean, focused, and informative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1520" y="1280160"/>
            <a:ext cx="7680960" cy="34747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101600" dist="38100" dir="8100000">
              <a:srgbClr val="000000">
                <a:alpha val="1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40" y="1371600"/>
            <a:ext cx="5733288" cy="32918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14400" y="-914400"/>
            <a:ext cx="3200400" cy="3200400"/>
          </a:xfrm>
          <a:prstGeom prst="ellipse">
            <a:avLst/>
          </a:prstGeom>
          <a:solidFill>
            <a:srgbClr val="5B10CC">
              <a:alpha val="6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858000" y="3200400"/>
            <a:ext cx="3657600" cy="3657600"/>
          </a:xfrm>
          <a:prstGeom prst="ellipse">
            <a:avLst/>
          </a:prstGeom>
          <a:solidFill>
            <a:srgbClr val="7C1C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1097280"/>
            <a:ext cx="731520" cy="731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1600" y="2011680"/>
            <a:ext cx="6400800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the Portal</a:t>
            </a:r>
            <a:endParaRPr lang="en-US" sz="4000" dirty="0"/>
          </a:p>
          <a:p>
            <a:pPr algn="ctr"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Impacts CSAT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1371600" y="329184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Understanding the connection between our processes and client satisfaction scores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389120"/>
            <a:ext cx="2560320" cy="356616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274320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the Portal Drives Higher CSAT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31520" y="82296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960120"/>
            <a:ext cx="76809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Our processes directly affect the CSAT scores the implementation team receives. Every touchpoint contributes to how clients rate the experience.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731520" y="128016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463040"/>
            <a:ext cx="320040" cy="3200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71600" y="138988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Self-Service Answers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371600" y="173736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Clients find answers in the portal instead of emailing — fewer "where are we?" questions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4846320" y="128016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463040"/>
            <a:ext cx="320040" cy="3200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86400" y="138988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Proactive Monitoring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486400" y="173736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 alerts catch issues before clients even notice them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731520" y="246888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51760"/>
            <a:ext cx="320040" cy="3200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71600" y="257860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Transparency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1371600" y="292608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Real-time project progress visible to clients — no status update meetings needed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4846320" y="246888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651760"/>
            <a:ext cx="320040" cy="32004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486400" y="257860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AI-Powered Support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5486400" y="292608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Digi chatbot gives instant responses, reducing wait times for common questions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31520" y="365760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840480"/>
            <a:ext cx="320040" cy="3200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71600" y="376732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Professionalism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1371600" y="411480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Branded portal experience signals maturity and builds client confidence</a:t>
            </a:r>
            <a:endParaRPr lang="en-US" sz="1100" dirty="0"/>
          </a:p>
        </p:txBody>
      </p:sp>
      <p:sp>
        <p:nvSpPr>
          <p:cNvPr id="25" name="Shape 18"/>
          <p:cNvSpPr/>
          <p:nvPr/>
        </p:nvSpPr>
        <p:spPr>
          <a:xfrm>
            <a:off x="4846320" y="3657600"/>
            <a:ext cx="3840480" cy="10058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840480"/>
            <a:ext cx="320040" cy="32004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486400" y="3767328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Consistency</a:t>
            </a:r>
            <a:endParaRPr lang="en-US" sz="1400" dirty="0"/>
          </a:p>
        </p:txBody>
      </p:sp>
      <p:sp>
        <p:nvSpPr>
          <p:cNvPr id="28" name="Text 20"/>
          <p:cNvSpPr/>
          <p:nvPr/>
        </p:nvSpPr>
        <p:spPr>
          <a:xfrm>
            <a:off x="5486400" y="4114800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templates ensure every client gets the same high-quality process</a:t>
            </a:r>
            <a:endParaRPr lang="en-US" sz="1100" dirty="0"/>
          </a:p>
        </p:txBody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This Means for Us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Beyond what clients see — here's how the portal makes our day-to-day easier.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31520" y="173736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31520" y="173736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874520"/>
            <a:ext cx="320040" cy="3200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71600" y="181051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Fewer repetitive status emails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371600" y="212140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Clients can check progress themselves — less "where are we?" in your inbox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846320" y="173736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846320" y="173736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74520"/>
            <a:ext cx="320040" cy="32004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86400" y="181051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Less Slack noise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486400" y="212140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Structured alerts replace ad-hoc pings. Integration issues surface automatically.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731520" y="278892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731520" y="278892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26080"/>
            <a:ext cx="320040" cy="32004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371600" y="286207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Clearer handoffs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371600" y="317296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Everyone sees the same project phases and status — no more guessing what stage we're at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4846320" y="278892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4846320" y="278892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926080"/>
            <a:ext cx="320040" cy="32004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486400" y="286207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Fewer surprise integration failures</a:t>
            </a:r>
            <a:endParaRPr lang="en-US" sz="1300" dirty="0"/>
          </a:p>
        </p:txBody>
      </p:sp>
      <p:sp>
        <p:nvSpPr>
          <p:cNvPr id="24" name="Text 18"/>
          <p:cNvSpPr/>
          <p:nvPr/>
        </p:nvSpPr>
        <p:spPr>
          <a:xfrm>
            <a:off x="5486400" y="317296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Health monitoring catches issues before clients notice — less firefighting for us</a:t>
            </a:r>
            <a:endParaRPr lang="en-US" sz="1100" dirty="0"/>
          </a:p>
        </p:txBody>
      </p:sp>
      <p:sp>
        <p:nvSpPr>
          <p:cNvPr id="25" name="Shape 19"/>
          <p:cNvSpPr/>
          <p:nvPr/>
        </p:nvSpPr>
        <p:spPr>
          <a:xfrm>
            <a:off x="731520" y="384048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6" name="Shape 20"/>
          <p:cNvSpPr/>
          <p:nvPr/>
        </p:nvSpPr>
        <p:spPr>
          <a:xfrm>
            <a:off x="731520" y="384048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977640"/>
            <a:ext cx="320040" cy="32004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371600" y="391363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More predictable implementations</a:t>
            </a:r>
            <a:endParaRPr lang="en-US" sz="1300" dirty="0"/>
          </a:p>
        </p:txBody>
      </p:sp>
      <p:sp>
        <p:nvSpPr>
          <p:cNvPr id="29" name="Text 22"/>
          <p:cNvSpPr/>
          <p:nvPr/>
        </p:nvSpPr>
        <p:spPr>
          <a:xfrm>
            <a:off x="1371600" y="422452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Templates and lifecycle stages mean every project follows the same proven process</a:t>
            </a:r>
            <a:endParaRPr lang="en-US" sz="1100" dirty="0"/>
          </a:p>
        </p:txBody>
      </p:sp>
      <p:sp>
        <p:nvSpPr>
          <p:cNvPr id="30" name="Shape 23"/>
          <p:cNvSpPr/>
          <p:nvPr/>
        </p:nvSpPr>
        <p:spPr>
          <a:xfrm>
            <a:off x="4846320" y="3840480"/>
            <a:ext cx="3840480" cy="868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31" name="Shape 24"/>
          <p:cNvSpPr/>
          <p:nvPr/>
        </p:nvSpPr>
        <p:spPr>
          <a:xfrm>
            <a:off x="4846320" y="3840480"/>
            <a:ext cx="54864" cy="86868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977640"/>
            <a:ext cx="320040" cy="32004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5486400" y="391363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Digi handles the easy questions</a:t>
            </a:r>
            <a:endParaRPr lang="en-US" sz="1300" dirty="0"/>
          </a:p>
        </p:txBody>
      </p:sp>
      <p:sp>
        <p:nvSpPr>
          <p:cNvPr id="34" name="Text 26"/>
          <p:cNvSpPr/>
          <p:nvPr/>
        </p:nvSpPr>
        <p:spPr>
          <a:xfrm>
            <a:off x="5486400" y="4224528"/>
            <a:ext cx="292608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questions get answered instantly — the team only deals with the real issues</a:t>
            </a:r>
            <a:endParaRPr lang="en-US" sz="1100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Meet Digi — Our AI Chatbot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6858000" y="411480"/>
            <a:ext cx="1097280" cy="36576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5" name="Text 3"/>
          <p:cNvSpPr/>
          <p:nvPr/>
        </p:nvSpPr>
        <p:spPr>
          <a:xfrm>
            <a:off x="6858000" y="411480"/>
            <a:ext cx="109728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LIVE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31520" y="1280160"/>
            <a:ext cx="438912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Digi is live in the portal as a first line of support. It handles common questions so clients don't need to email for basic status updates. Still improving, but already deflecting tickets.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2240280"/>
            <a:ext cx="182880" cy="18288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3000" y="2212848"/>
            <a:ext cx="38404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Powered by Claude AI (Haiku model)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587752"/>
            <a:ext cx="182880" cy="1828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43000" y="2560320"/>
            <a:ext cx="38404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Context-aware: knows project, stage, and flags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935224"/>
            <a:ext cx="182880" cy="1828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3000" y="2907792"/>
            <a:ext cx="38404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Draws from knowledge base articles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3282696"/>
            <a:ext cx="182880" cy="1828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3000" y="3255264"/>
            <a:ext cx="38404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Escalates to email → Freshdesk when needed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" y="3630168"/>
            <a:ext cx="182880" cy="1828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143000" y="3602736"/>
            <a:ext cx="38404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Adapts personality based on project state</a:t>
            </a:r>
            <a:endParaRPr lang="en-US" sz="1200" dirty="0"/>
          </a:p>
        </p:txBody>
      </p:sp>
      <p:sp>
        <p:nvSpPr>
          <p:cNvPr id="17" name="Shape 10"/>
          <p:cNvSpPr/>
          <p:nvPr/>
        </p:nvSpPr>
        <p:spPr>
          <a:xfrm>
            <a:off x="5486400" y="1280160"/>
            <a:ext cx="3200400" cy="274320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1280160"/>
            <a:ext cx="1856232" cy="2743200"/>
          </a:xfrm>
          <a:prstGeom prst="rect">
            <a:avLst/>
          </a:prstGeom>
        </p:spPr>
      </p:pic>
      <p:sp>
        <p:nvSpPr>
          <p:cNvPr id="19" name="Shape 11"/>
          <p:cNvSpPr/>
          <p:nvPr/>
        </p:nvSpPr>
        <p:spPr>
          <a:xfrm>
            <a:off x="731520" y="4251960"/>
            <a:ext cx="7680960" cy="640080"/>
          </a:xfrm>
          <a:prstGeom prst="rect">
            <a:avLst/>
          </a:prstGeom>
          <a:solidFill>
            <a:srgbClr val="F3EAFF"/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" y="4370832"/>
            <a:ext cx="320040" cy="32004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463040" y="4251960"/>
            <a:ext cx="65836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Digi has 5 emotional states — see the next slide for how personality drives the experience</a:t>
            </a:r>
            <a:endParaRPr lang="en-US" sz="130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Digi's Personality States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Digi adapts its appearance and tone based on the client's project state — adding a personal, engaging touch to the support experience.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65760" y="1737360"/>
            <a:ext cx="1572768" cy="3017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04" y="1920240"/>
            <a:ext cx="1097280" cy="164509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65760" y="3611880"/>
            <a:ext cx="1572768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Neutral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57200" y="3931920"/>
            <a:ext cx="1389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Default state —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ready to help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2121408" y="1737360"/>
            <a:ext cx="1572768" cy="3017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2" y="1920240"/>
            <a:ext cx="1097280" cy="164509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121408" y="3611880"/>
            <a:ext cx="1572768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Celebrating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2212848" y="3931920"/>
            <a:ext cx="1389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Go-live achieved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 milestone hit</a:t>
            </a:r>
            <a:endParaRPr lang="en-US" sz="1000" dirty="0"/>
          </a:p>
        </p:txBody>
      </p:sp>
      <p:sp>
        <p:nvSpPr>
          <p:cNvPr id="13" name="Shape 9"/>
          <p:cNvSpPr/>
          <p:nvPr/>
        </p:nvSpPr>
        <p:spPr>
          <a:xfrm>
            <a:off x="3877056" y="1737360"/>
            <a:ext cx="1572768" cy="3017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20240"/>
            <a:ext cx="1097280" cy="164509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77056" y="3611880"/>
            <a:ext cx="1572768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Confused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3968496" y="3931920"/>
            <a:ext cx="1389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Something seems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off or unclear</a:t>
            </a:r>
            <a:endParaRPr lang="en-US" sz="1000" dirty="0"/>
          </a:p>
        </p:txBody>
      </p:sp>
      <p:sp>
        <p:nvSpPr>
          <p:cNvPr id="17" name="Shape 12"/>
          <p:cNvSpPr/>
          <p:nvPr/>
        </p:nvSpPr>
        <p:spPr>
          <a:xfrm>
            <a:off x="5632704" y="1737360"/>
            <a:ext cx="1572768" cy="3017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448" y="2103120"/>
            <a:ext cx="1097280" cy="10972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632704" y="3611880"/>
            <a:ext cx="1572768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Construction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5724144" y="3931920"/>
            <a:ext cx="1389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Stage under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active build-out</a:t>
            </a:r>
            <a:endParaRPr lang="en-US" sz="1000" dirty="0"/>
          </a:p>
        </p:txBody>
      </p:sp>
      <p:sp>
        <p:nvSpPr>
          <p:cNvPr id="21" name="Shape 15"/>
          <p:cNvSpPr/>
          <p:nvPr/>
        </p:nvSpPr>
        <p:spPr>
          <a:xfrm>
            <a:off x="7388352" y="1737360"/>
            <a:ext cx="1572768" cy="3017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96" y="1920240"/>
            <a:ext cx="1097280" cy="164509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88352" y="3611880"/>
            <a:ext cx="1572768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Sleeping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479792" y="3931920"/>
            <a:ext cx="1389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Locked stage or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inactive project</a:t>
            </a:r>
            <a:endParaRPr lang="en-US" sz="100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00800" y="-914400"/>
            <a:ext cx="4572000" cy="4572000"/>
          </a:xfrm>
          <a:prstGeom prst="ellipse">
            <a:avLst/>
          </a:prstGeom>
          <a:solidFill>
            <a:srgbClr val="5B10CC">
              <a:alpha val="65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-1828800" y="2743200"/>
            <a:ext cx="4572000" cy="4572000"/>
          </a:xfrm>
          <a:prstGeom prst="ellipse">
            <a:avLst/>
          </a:prstGeom>
          <a:solidFill>
            <a:srgbClr val="7C1C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0" y="1097280"/>
            <a:ext cx="731520" cy="731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1600" y="2011680"/>
            <a:ext cx="6400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2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Future Vision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1371600" y="292608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What's next — once security compliance is addressed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389120"/>
            <a:ext cx="2560320" cy="356616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7724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Compliance-Gated Features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These features are built and ready but require security compliance sign-off before going live.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31520" y="1737360"/>
            <a:ext cx="3840480" cy="13258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731520" y="1737360"/>
            <a:ext cx="3840480" cy="54864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20240"/>
            <a:ext cx="320040" cy="32004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371600" y="190195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File Sharing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60120" y="2286000"/>
            <a:ext cx="33832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Secure document upload and organisation per project. Currently not meeting compliance requirements, but the infrastructure is in place.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846320" y="1737360"/>
            <a:ext cx="3840480" cy="13258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4846320" y="1737360"/>
            <a:ext cx="3840480" cy="54864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920240"/>
            <a:ext cx="320040" cy="32004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86400" y="190195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In-Portal Ticketing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5074920" y="2286000"/>
            <a:ext cx="33832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Full ticket management inside the portal instead of routing through email and Freshdesk. Would give clients real-time ticket status visibility.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731520" y="3291840"/>
            <a:ext cx="3840480" cy="13258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731520" y="3291840"/>
            <a:ext cx="3840480" cy="54864"/>
          </a:xfrm>
          <a:prstGeom prst="rect">
            <a:avLst/>
          </a:prstGeom>
          <a:solidFill>
            <a:srgbClr val="FF6B35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74720"/>
            <a:ext cx="320040" cy="32004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371600" y="345643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Project Messaging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960120" y="3840480"/>
            <a:ext cx="33832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Real-time messaging between DD and clients per project. Excluded due to confidentiality concerns, but could replace email threads.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4846320" y="3291840"/>
            <a:ext cx="3840480" cy="13258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4846320" y="3291840"/>
            <a:ext cx="3840480" cy="54864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74720"/>
            <a:ext cx="320040" cy="32004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486400" y="3456432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Support Hours &amp; Time Logging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5074920" y="3840480"/>
            <a:ext cx="33832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Track monthly support hour allocations and automatically deduct time when resolving tickets. Integrates with the ticket system.</a:t>
            </a:r>
            <a:endParaRPr lang="en-US" sz="110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7724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Include the Implementation Team?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325880"/>
            <a:ext cx="7680960" cy="7772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31520" y="1325880"/>
            <a:ext cx="54864" cy="77724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1508760"/>
            <a:ext cx="365760" cy="3657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00200" y="1399032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End-to-End Visibility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600200" y="1709928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consultants currently rely on secondhand updates. Direct portal access means real-time awareness of what DD is doing behind the scenes.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31520" y="2240280"/>
            <a:ext cx="7680960" cy="7772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731520" y="2240280"/>
            <a:ext cx="54864" cy="77724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423160"/>
            <a:ext cx="365760" cy="36576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00200" y="2313432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Shared Accountability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600200" y="2624328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When both teams see the same project status, it's easier to coordinate handoffs and avoid duplicated effort.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731520" y="3154680"/>
            <a:ext cx="7680960" cy="7772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731520" y="3154680"/>
            <a:ext cx="54864" cy="77724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3337560"/>
            <a:ext cx="365760" cy="36576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00200" y="3227832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CSAT Alignment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1600200" y="3538728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CSAT depends on the full implementation experience, both DD and the implementation team need a shared view of progress and issues.</a:t>
            </a:r>
            <a:endParaRPr lang="en-US" sz="1200" dirty="0"/>
          </a:p>
        </p:txBody>
      </p:sp>
      <p:sp>
        <p:nvSpPr>
          <p:cNvPr id="19" name="Shape 14"/>
          <p:cNvSpPr/>
          <p:nvPr/>
        </p:nvSpPr>
        <p:spPr>
          <a:xfrm>
            <a:off x="731520" y="4069080"/>
            <a:ext cx="7680960" cy="7772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0" name="Shape 15"/>
          <p:cNvSpPr/>
          <p:nvPr/>
        </p:nvSpPr>
        <p:spPr>
          <a:xfrm>
            <a:off x="731520" y="4069080"/>
            <a:ext cx="54864" cy="777240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4251960"/>
            <a:ext cx="365760" cy="36576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600200" y="4142232"/>
            <a:ext cx="6400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Faster Issue Resolution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1600200" y="4453128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consultants could flag blockers directly in the portal rather than routing through email chains.</a:t>
            </a:r>
            <a:endParaRPr lang="en-US" sz="12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We'll Cover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463040"/>
            <a:ext cx="768096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618488"/>
            <a:ext cx="411480" cy="411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5920" y="1508760"/>
            <a:ext cx="4572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We Built the Portal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5920" y="1847088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problem and our solution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498080" y="16002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2200" b="1" dirty="0">
                <a:solidFill>
                  <a:srgbClr val="E8D5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01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731520" y="2331720"/>
            <a:ext cx="768096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487168"/>
            <a:ext cx="411480" cy="411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45920" y="2377440"/>
            <a:ext cx="4572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It Works Today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645920" y="2715768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Live features, Digi AI, support workflow, and security approach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498080" y="246888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2200" b="1" dirty="0">
                <a:solidFill>
                  <a:srgbClr val="E8D5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02</a:t>
            </a:r>
            <a:endParaRPr lang="en-US" sz="2200" dirty="0"/>
          </a:p>
        </p:txBody>
      </p:sp>
      <p:sp>
        <p:nvSpPr>
          <p:cNvPr id="14" name="Shape 10"/>
          <p:cNvSpPr/>
          <p:nvPr/>
        </p:nvSpPr>
        <p:spPr>
          <a:xfrm>
            <a:off x="731520" y="3200400"/>
            <a:ext cx="768096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3355848"/>
            <a:ext cx="411480" cy="4114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45920" y="3246120"/>
            <a:ext cx="4572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CSAT Impact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645920" y="3584448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the portal affects implementation quality scores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7498080" y="333756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2200" b="1" dirty="0">
                <a:solidFill>
                  <a:srgbClr val="E8D5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03</a:t>
            </a:r>
            <a:endParaRPr lang="en-US" sz="2200" dirty="0"/>
          </a:p>
        </p:txBody>
      </p:sp>
      <p:sp>
        <p:nvSpPr>
          <p:cNvPr id="19" name="Shape 14"/>
          <p:cNvSpPr/>
          <p:nvPr/>
        </p:nvSpPr>
        <p:spPr>
          <a:xfrm>
            <a:off x="731520" y="4069080"/>
            <a:ext cx="768096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4224528"/>
            <a:ext cx="411480" cy="41148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45920" y="4114800"/>
            <a:ext cx="45720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Future Vision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645920" y="4453128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File sharing, ticketing in-portal, and implementation team access</a:t>
            </a:r>
            <a:endParaRPr lang="en-US" sz="1200" dirty="0"/>
          </a:p>
        </p:txBody>
      </p:sp>
      <p:sp>
        <p:nvSpPr>
          <p:cNvPr id="23" name="Text 17"/>
          <p:cNvSpPr/>
          <p:nvPr/>
        </p:nvSpPr>
        <p:spPr>
          <a:xfrm>
            <a:off x="7498080" y="420624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buNone/>
            </a:pPr>
            <a:r>
              <a:rPr lang="en-US" sz="2200" b="1" dirty="0">
                <a:solidFill>
                  <a:srgbClr val="E8D5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04</a:t>
            </a:r>
            <a:endParaRPr lang="en-US" sz="220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274320"/>
            <a:ext cx="77724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Implementation Team Access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1520" y="82296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005840"/>
            <a:ext cx="768096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Currently the portal has two roles: Admin (DD) and Client. A third role — Consultant — could give the implementation team tailored access.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48640" y="1554480"/>
            <a:ext cx="2697480" cy="685800"/>
          </a:xfrm>
          <a:prstGeom prst="rect">
            <a:avLst/>
          </a:prstGeom>
          <a:solidFill>
            <a:srgbClr val="1A0A3E"/>
          </a:solidFill>
          <a:ln/>
        </p:spPr>
      </p:sp>
      <p:sp>
        <p:nvSpPr>
          <p:cNvPr id="6" name="Text 4"/>
          <p:cNvSpPr/>
          <p:nvPr/>
        </p:nvSpPr>
        <p:spPr>
          <a:xfrm>
            <a:off x="548640" y="1581912"/>
            <a:ext cx="26974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7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Admin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48640" y="1965960"/>
            <a:ext cx="26974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DD Staff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48640" y="2240280"/>
            <a:ext cx="2697480" cy="2011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685800" y="237744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Full project management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685800" y="2715768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Client &amp; user management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85800" y="3054096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Integration configuration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685800" y="33924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Phase templates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685800" y="3730752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All client activity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3429000" y="1554480"/>
            <a:ext cx="2697480" cy="6858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5" name="Text 13"/>
          <p:cNvSpPr/>
          <p:nvPr/>
        </p:nvSpPr>
        <p:spPr>
          <a:xfrm>
            <a:off x="3429000" y="1581912"/>
            <a:ext cx="26974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7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Consultant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3429000" y="1965960"/>
            <a:ext cx="26974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Team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3429000" y="2240280"/>
            <a:ext cx="2697480" cy="2011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3566160" y="237744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View project status &amp; phases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3566160" y="2715768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Raise flags &amp; escalations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66160" y="3054096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View integration health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3566160" y="33924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Shared metrics dashboard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566160" y="3730752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Read-only project access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6309360" y="1554480"/>
            <a:ext cx="2697480" cy="6858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4" name="Text 22"/>
          <p:cNvSpPr/>
          <p:nvPr/>
        </p:nvSpPr>
        <p:spPr>
          <a:xfrm>
            <a:off x="6309360" y="1581912"/>
            <a:ext cx="26974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7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Client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6309360" y="1965960"/>
            <a:ext cx="26974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 Users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6309360" y="2240280"/>
            <a:ext cx="2697480" cy="201168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7" name="Text 25"/>
          <p:cNvSpPr/>
          <p:nvPr/>
        </p:nvSpPr>
        <p:spPr>
          <a:xfrm>
            <a:off x="6446520" y="2377440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View own project progress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6446520" y="2715768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Chat with Digi AI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6446520" y="3054096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Get directed to support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6446520" y="33924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View integration health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6446520" y="3730752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Portal notifications</a:t>
            </a:r>
            <a:endParaRPr lang="en-US" sz="1100" dirty="0"/>
          </a:p>
        </p:txBody>
      </p:sp>
      <p:sp>
        <p:nvSpPr>
          <p:cNvPr id="32" name="Shape 30"/>
          <p:cNvSpPr/>
          <p:nvPr/>
        </p:nvSpPr>
        <p:spPr>
          <a:xfrm>
            <a:off x="731520" y="4434840"/>
            <a:ext cx="7680960" cy="502920"/>
          </a:xfrm>
          <a:prstGeom prst="rect">
            <a:avLst/>
          </a:prstGeom>
          <a:solidFill>
            <a:srgbClr val="F3EAFF"/>
          </a:solidFill>
          <a:ln/>
        </p:spPr>
      </p:sp>
      <p:sp>
        <p:nvSpPr>
          <p:cNvPr id="33" name="Text 31"/>
          <p:cNvSpPr/>
          <p:nvPr/>
        </p:nvSpPr>
        <p:spPr>
          <a:xfrm>
            <a:off x="731520" y="4434840"/>
            <a:ext cx="768096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This is an idea — not a commitment. Would love your input on what would actually be useful.</a:t>
            </a:r>
            <a:endParaRPr lang="en-US" sz="1300" dirty="0"/>
          </a:p>
        </p:txBody>
      </p:sp>
      <p:pic>
        <p:nvPicPr>
          <p:cNvPr id="3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What's Next — Roadmap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325880"/>
            <a:ext cx="2606040" cy="4572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5" name="Text 3"/>
          <p:cNvSpPr/>
          <p:nvPr/>
        </p:nvSpPr>
        <p:spPr>
          <a:xfrm>
            <a:off x="731520" y="1325880"/>
            <a:ext cx="2606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NOW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1783080"/>
            <a:ext cx="2606040" cy="2286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11680"/>
            <a:ext cx="201168" cy="2011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234440" y="196596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Light mode UI revamp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60320"/>
            <a:ext cx="201168" cy="201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34440" y="251460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9-stage lifecycle (payroll)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08960"/>
            <a:ext cx="201168" cy="2011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34440" y="306324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Freshdesk integration</a:t>
            </a:r>
            <a:endParaRPr lang="en-US" sz="1200" dirty="0"/>
          </a:p>
        </p:txBody>
      </p:sp>
      <p:sp>
        <p:nvSpPr>
          <p:cNvPr id="13" name="Shape 8"/>
          <p:cNvSpPr/>
          <p:nvPr/>
        </p:nvSpPr>
        <p:spPr>
          <a:xfrm>
            <a:off x="3566160" y="1325880"/>
            <a:ext cx="2606040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4" name="Text 9"/>
          <p:cNvSpPr/>
          <p:nvPr/>
        </p:nvSpPr>
        <p:spPr>
          <a:xfrm>
            <a:off x="3566160" y="1325880"/>
            <a:ext cx="2606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NEXT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3566160" y="1783080"/>
            <a:ext cx="2606040" cy="2286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2011680"/>
            <a:ext cx="201168" cy="2011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069080" y="196596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Knowledge base expansion</a:t>
            </a:r>
            <a:endParaRPr lang="en-US" sz="1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0" y="2560320"/>
            <a:ext cx="201168" cy="20116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069080" y="251460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Expanded integration monitors</a:t>
            </a:r>
            <a:endParaRPr lang="en-US" sz="12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040" y="3108960"/>
            <a:ext cx="201168" cy="20116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069080" y="306324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Unified lifecycle for all projects</a:t>
            </a:r>
            <a:endParaRPr lang="en-US" sz="1200" dirty="0"/>
          </a:p>
        </p:txBody>
      </p:sp>
      <p:sp>
        <p:nvSpPr>
          <p:cNvPr id="22" name="Shape 14"/>
          <p:cNvSpPr/>
          <p:nvPr/>
        </p:nvSpPr>
        <p:spPr>
          <a:xfrm>
            <a:off x="6400800" y="1325880"/>
            <a:ext cx="2606040" cy="457200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23" name="Text 15"/>
          <p:cNvSpPr/>
          <p:nvPr/>
        </p:nvSpPr>
        <p:spPr>
          <a:xfrm>
            <a:off x="6400800" y="1325880"/>
            <a:ext cx="2606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FUTURE</a:t>
            </a:r>
            <a:endParaRPr lang="en-US" sz="1600" dirty="0"/>
          </a:p>
        </p:txBody>
      </p:sp>
      <p:sp>
        <p:nvSpPr>
          <p:cNvPr id="24" name="Shape 16"/>
          <p:cNvSpPr/>
          <p:nvPr/>
        </p:nvSpPr>
        <p:spPr>
          <a:xfrm>
            <a:off x="6400800" y="1783080"/>
            <a:ext cx="2606040" cy="22860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80" y="2011680"/>
            <a:ext cx="201168" cy="20116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6903720" y="196596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File sharing (post-compliance)</a:t>
            </a:r>
            <a:endParaRPr lang="en-US" sz="1200" dirty="0"/>
          </a:p>
        </p:txBody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680" y="2560320"/>
            <a:ext cx="201168" cy="201168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6903720" y="251460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In-portal ticketing</a:t>
            </a:r>
            <a:endParaRPr lang="en-US" sz="120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680" y="3108960"/>
            <a:ext cx="201168" cy="201168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6903720" y="3063240"/>
            <a:ext cx="182880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team access</a:t>
            </a:r>
            <a:endParaRPr lang="en-US" sz="1200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3280" y="1417320"/>
            <a:ext cx="228600" cy="228600"/>
          </a:xfrm>
          <a:prstGeom prst="rect">
            <a:avLst/>
          </a:prstGeom>
        </p:spPr>
      </p:pic>
      <p:pic>
        <p:nvPicPr>
          <p:cNvPr id="3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3640" y="1417320"/>
            <a:ext cx="228600" cy="228600"/>
          </a:xfrm>
          <a:prstGeom prst="rect">
            <a:avLst/>
          </a:prstGeom>
        </p:spPr>
      </p:pic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Key Takeaways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325880"/>
            <a:ext cx="7680960" cy="5486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914400" y="13716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01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1645920" y="137160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Clients can self-serve — Digi AI and the portal handle the "where are we?" questions.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31520" y="2011680"/>
            <a:ext cx="7680960" cy="5486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914400" y="20574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1645920" y="205740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Better processes = higher CSAT. The portal raises the bar on every interaction.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31520" y="2697480"/>
            <a:ext cx="7680960" cy="5486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14400" y="27432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03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1645920" y="274320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Security first — file sharing, messaging, and ticketing come after compliance.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1520" y="3383280"/>
            <a:ext cx="7680960" cy="54864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14400" y="3429000"/>
            <a:ext cx="64008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04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1645920" y="3429000"/>
            <a:ext cx="6400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team access could unify the full client experience.</a:t>
            </a:r>
            <a:endParaRPr lang="en-US" sz="14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71600" y="-1371600"/>
            <a:ext cx="3657600" cy="3657600"/>
          </a:xfrm>
          <a:prstGeom prst="ellipse">
            <a:avLst/>
          </a:prstGeom>
          <a:solidFill>
            <a:srgbClr val="5B10CC">
              <a:alpha val="60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6400800" y="2743200"/>
            <a:ext cx="4572000" cy="4572000"/>
          </a:xfrm>
          <a:prstGeom prst="ellipse">
            <a:avLst/>
          </a:prstGeom>
          <a:solidFill>
            <a:srgbClr val="7C1C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14400" y="731520"/>
            <a:ext cx="7315200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Questions &amp;</a:t>
            </a:r>
            <a:endParaRPr lang="en-US" sz="4400" dirty="0"/>
          </a:p>
          <a:p>
            <a:pPr algn="ctr"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Discussion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3840480" y="2103120"/>
            <a:ext cx="1371600" cy="36576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6" name="Text 4"/>
          <p:cNvSpPr/>
          <p:nvPr/>
        </p:nvSpPr>
        <p:spPr>
          <a:xfrm>
            <a:off x="1828800" y="2468880"/>
            <a:ext cx="54864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What's missing from the portal that would help you?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828800" y="2926080"/>
            <a:ext cx="54864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What would make your role easier day-to-day?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828800" y="3383280"/>
            <a:ext cx="54864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5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Where does this break down or not fit your workflow?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371600" y="3840480"/>
            <a:ext cx="64008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Tell me now, or drop it in the Slack channel anytime.</a:t>
            </a:r>
            <a:endParaRPr lang="en-US" sz="1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6080" y="4023360"/>
            <a:ext cx="2286000" cy="320040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212080" y="4041648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February 2026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Challenge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914400" y="1444752"/>
            <a:ext cx="256032" cy="256032"/>
          </a:xfrm>
          <a:prstGeom prst="ellipse">
            <a:avLst/>
          </a:prstGeom>
          <a:solidFill>
            <a:srgbClr val="E8D5FF"/>
          </a:solidFill>
          <a:ln/>
        </p:spPr>
      </p:sp>
      <p:sp>
        <p:nvSpPr>
          <p:cNvPr id="5" name="Text 3"/>
          <p:cNvSpPr/>
          <p:nvPr/>
        </p:nvSpPr>
        <p:spPr>
          <a:xfrm>
            <a:off x="914400" y="144475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7C1C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1371600" y="1371600"/>
            <a:ext cx="4114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Clients constantly asking "where are we?" — most questions are just status requests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914400" y="2084832"/>
            <a:ext cx="256032" cy="256032"/>
          </a:xfrm>
          <a:prstGeom prst="ellipse">
            <a:avLst/>
          </a:prstGeom>
          <a:solidFill>
            <a:srgbClr val="E8D5FF"/>
          </a:solidFill>
          <a:ln/>
        </p:spPr>
      </p:sp>
      <p:sp>
        <p:nvSpPr>
          <p:cNvPr id="8" name="Text 6"/>
          <p:cNvSpPr/>
          <p:nvPr/>
        </p:nvSpPr>
        <p:spPr>
          <a:xfrm>
            <a:off x="914400" y="208483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7C1C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1371600" y="2011680"/>
            <a:ext cx="4114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No single source of truth for project status or implementation progress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914400" y="2724912"/>
            <a:ext cx="256032" cy="256032"/>
          </a:xfrm>
          <a:prstGeom prst="ellipse">
            <a:avLst/>
          </a:prstGeom>
          <a:solidFill>
            <a:srgbClr val="E8D5FF"/>
          </a:solidFill>
          <a:ln/>
        </p:spPr>
      </p:sp>
      <p:sp>
        <p:nvSpPr>
          <p:cNvPr id="11" name="Text 9"/>
          <p:cNvSpPr/>
          <p:nvPr/>
        </p:nvSpPr>
        <p:spPr>
          <a:xfrm>
            <a:off x="914400" y="272491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7C1C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371600" y="2651760"/>
            <a:ext cx="4114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Support requests tracked informally with no structured workflow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914400" y="3364992"/>
            <a:ext cx="256032" cy="256032"/>
          </a:xfrm>
          <a:prstGeom prst="ellipse">
            <a:avLst/>
          </a:prstGeom>
          <a:solidFill>
            <a:srgbClr val="E8D5FF"/>
          </a:solidFill>
          <a:ln/>
        </p:spPr>
      </p:sp>
      <p:sp>
        <p:nvSpPr>
          <p:cNvPr id="14" name="Text 12"/>
          <p:cNvSpPr/>
          <p:nvPr/>
        </p:nvSpPr>
        <p:spPr>
          <a:xfrm>
            <a:off x="914400" y="336499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7C1C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371600" y="3291840"/>
            <a:ext cx="4114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 health issues discovered reactively instead of proactively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914400" y="4005072"/>
            <a:ext cx="256032" cy="256032"/>
          </a:xfrm>
          <a:prstGeom prst="ellipse">
            <a:avLst/>
          </a:prstGeom>
          <a:solidFill>
            <a:srgbClr val="E8D5FF"/>
          </a:solidFill>
          <a:ln/>
        </p:spPr>
      </p:sp>
      <p:sp>
        <p:nvSpPr>
          <p:cNvPr id="17" name="Text 15"/>
          <p:cNvSpPr/>
          <p:nvPr/>
        </p:nvSpPr>
        <p:spPr>
          <a:xfrm>
            <a:off x="914400" y="4005072"/>
            <a:ext cx="2560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7C1C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1371600" y="3931920"/>
            <a:ext cx="4114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Implementation quality hard to measure or improve consistently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5943600" y="1371600"/>
            <a:ext cx="2743200" cy="3200400"/>
          </a:xfrm>
          <a:prstGeom prst="rect">
            <a:avLst/>
          </a:prstGeom>
          <a:solidFill>
            <a:srgbClr val="1A0A3E"/>
          </a:solidFill>
          <a:ln/>
          <a:effectLst>
            <a:outerShdw sx="100000" sy="100000" kx="0" ky="0" algn="bl" rotWithShape="0" blurRad="101600" dist="38100" dir="8100000">
              <a:srgbClr val="000000">
                <a:alpha val="10000"/>
              </a:srgbClr>
            </a:outerShdw>
          </a:effectLst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3720" y="1645920"/>
            <a:ext cx="457200" cy="457200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6126480" y="2194560"/>
            <a:ext cx="237744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Solution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6217920" y="2651760"/>
            <a:ext cx="21945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self-service portal that answers client questions before they need to ask — reducing back-and-forth and giving everyone real-time visibility into project progress.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217920" y="3794760"/>
            <a:ext cx="219456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6B35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4 integrations monitored</a:t>
            </a:r>
            <a:endParaRPr lang="en-US" sz="1100" dirty="0"/>
          </a:p>
          <a:p>
            <a:pPr algn="ctr" indent="0" marL="0">
              <a:buNone/>
            </a:pPr>
            <a:r>
              <a:rPr lang="en-US" sz="1100" b="1" dirty="0">
                <a:solidFill>
                  <a:srgbClr val="FF6B35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every 5 min, 24/7</a:t>
            </a:r>
            <a:endParaRPr lang="en-US" sz="11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Two Portals, One Platform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371600"/>
            <a:ext cx="3749040" cy="3200400"/>
          </a:xfrm>
          <a:prstGeom prst="rect">
            <a:avLst/>
          </a:prstGeom>
          <a:solidFill>
            <a:srgbClr val="1A0A3E"/>
          </a:solidFill>
          <a:ln/>
          <a:effectLst>
            <a:outerShdw sx="100000" sy="100000" kx="0" ky="0" algn="bl" rotWithShape="0" blurRad="101600" dist="38100" dir="8100000">
              <a:srgbClr val="000000">
                <a:alpha val="10000"/>
              </a:srgbClr>
            </a:outerShdw>
          </a:effectLst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1645920"/>
            <a:ext cx="457200" cy="4572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7280" y="2194560"/>
            <a:ext cx="30175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Admin Portal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97280" y="2560320"/>
            <a:ext cx="3017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 the DD Team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971800"/>
            <a:ext cx="182880" cy="1828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08760" y="2944368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Manage all clients &amp; projects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3273552"/>
            <a:ext cx="182880" cy="1828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08760" y="3246120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Configure project lifecycle phases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0" y="3575304"/>
            <a:ext cx="182880" cy="1828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08760" y="3547872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Set up integration monitors</a:t>
            </a:r>
            <a:endParaRPr lang="en-US" sz="11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720" y="3877056"/>
            <a:ext cx="182880" cy="1828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08760" y="3849624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Invite new portal users</a:t>
            </a:r>
            <a:endParaRPr lang="en-US" sz="11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" y="4178808"/>
            <a:ext cx="182880" cy="18288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508760" y="4151376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E8D5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client engagement &amp; activity</a:t>
            </a:r>
            <a:endParaRPr lang="en-US" sz="1100" dirty="0"/>
          </a:p>
        </p:txBody>
      </p:sp>
      <p:sp>
        <p:nvSpPr>
          <p:cNvPr id="18" name="Shape 10"/>
          <p:cNvSpPr/>
          <p:nvPr/>
        </p:nvSpPr>
        <p:spPr>
          <a:xfrm>
            <a:off x="4663440" y="1371600"/>
            <a:ext cx="3749040" cy="320040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101600" dist="38100" dir="8100000">
              <a:srgbClr val="000000">
                <a:alpha val="10000"/>
              </a:srgbClr>
            </a:outerShdw>
          </a:effectLst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1645920"/>
            <a:ext cx="457200" cy="4572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029200" y="2194560"/>
            <a:ext cx="30175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Client Portal</a:t>
            </a:r>
            <a:endParaRPr lang="en-US" sz="2000" dirty="0"/>
          </a:p>
        </p:txBody>
      </p:sp>
      <p:sp>
        <p:nvSpPr>
          <p:cNvPr id="21" name="Text 12"/>
          <p:cNvSpPr/>
          <p:nvPr/>
        </p:nvSpPr>
        <p:spPr>
          <a:xfrm>
            <a:off x="5029200" y="2560320"/>
            <a:ext cx="30175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For Our Clients</a:t>
            </a:r>
            <a:endParaRPr lang="en-US" sz="120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640" y="2971800"/>
            <a:ext cx="182880" cy="18288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440680" y="2944368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project progress &amp; phases</a:t>
            </a:r>
            <a:endParaRPr lang="en-US" sz="1100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640" y="3273552"/>
            <a:ext cx="182880" cy="18288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440680" y="3246120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See integration health status</a:t>
            </a:r>
            <a:endParaRPr lang="en-US" sz="1100" dirty="0"/>
          </a:p>
        </p:txBody>
      </p:sp>
      <p:pic>
        <p:nvPicPr>
          <p:cNvPr id="2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0640" y="3575304"/>
            <a:ext cx="182880" cy="182880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5440680" y="3547872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Chat with Digi AI for quick answers</a:t>
            </a:r>
            <a:endParaRPr lang="en-US" sz="1100" dirty="0"/>
          </a:p>
        </p:txBody>
      </p:sp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0640" y="3877056"/>
            <a:ext cx="182880" cy="182880"/>
          </a:xfrm>
          <a:prstGeom prst="rect">
            <a:avLst/>
          </a:prstGeom>
        </p:spPr>
      </p:pic>
      <p:sp>
        <p:nvSpPr>
          <p:cNvPr id="29" name="Text 16"/>
          <p:cNvSpPr/>
          <p:nvPr/>
        </p:nvSpPr>
        <p:spPr>
          <a:xfrm>
            <a:off x="5440680" y="3849624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directed to support when needed</a:t>
            </a:r>
            <a:endParaRPr lang="en-US" sz="1100" dirty="0"/>
          </a:p>
        </p:txBody>
      </p:sp>
      <p:pic>
        <p:nvPicPr>
          <p:cNvPr id="3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0640" y="4178808"/>
            <a:ext cx="182880" cy="18288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>
            <a:off x="5440680" y="4151376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In-app notifications on updates</a:t>
            </a:r>
            <a:endParaRPr lang="en-US" sz="1100" dirty="0"/>
          </a:p>
        </p:txBody>
      </p:sp>
      <p:pic>
        <p:nvPicPr>
          <p:cNvPr id="3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274320"/>
            <a:ext cx="7315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Project Lifecycle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31520" y="777240"/>
            <a:ext cx="7772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HiBob-to-Payroll integration projects follow a structured 9-stage journey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4360" y="1463040"/>
            <a:ext cx="640080" cy="640080"/>
          </a:xfrm>
          <a:prstGeom prst="ellipse">
            <a:avLst/>
          </a:prstGeom>
          <a:solidFill>
            <a:srgbClr val="7C1CFF"/>
          </a:solidFill>
          <a:ln/>
        </p:spPr>
      </p:sp>
      <p:sp>
        <p:nvSpPr>
          <p:cNvPr id="5" name="Text 3"/>
          <p:cNvSpPr/>
          <p:nvPr/>
        </p:nvSpPr>
        <p:spPr>
          <a:xfrm>
            <a:off x="594360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1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457200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Pre-Sales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1234440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527048" y="1463040"/>
            <a:ext cx="640080" cy="640080"/>
          </a:xfrm>
          <a:prstGeom prst="ellipse">
            <a:avLst/>
          </a:prstGeom>
          <a:solidFill>
            <a:srgbClr val="5B10CC"/>
          </a:solidFill>
          <a:ln/>
        </p:spPr>
      </p:sp>
      <p:sp>
        <p:nvSpPr>
          <p:cNvPr id="9" name="Text 7"/>
          <p:cNvSpPr/>
          <p:nvPr/>
        </p:nvSpPr>
        <p:spPr>
          <a:xfrm>
            <a:off x="1527048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389888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Discovery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2167128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2459736" y="1463040"/>
            <a:ext cx="640080" cy="64008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3" name="Text 11"/>
          <p:cNvSpPr/>
          <p:nvPr/>
        </p:nvSpPr>
        <p:spPr>
          <a:xfrm>
            <a:off x="2459736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322576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Provisioning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3099816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3392424" y="1463040"/>
            <a:ext cx="640080" cy="640080"/>
          </a:xfrm>
          <a:prstGeom prst="ellipse">
            <a:avLst/>
          </a:prstGeom>
          <a:solidFill>
            <a:srgbClr val="0EA5E9"/>
          </a:solidFill>
          <a:ln/>
        </p:spPr>
      </p:sp>
      <p:sp>
        <p:nvSpPr>
          <p:cNvPr id="17" name="Text 15"/>
          <p:cNvSpPr/>
          <p:nvPr/>
        </p:nvSpPr>
        <p:spPr>
          <a:xfrm>
            <a:off x="3392424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4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3255264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HiBob Config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032504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325112" y="1463040"/>
            <a:ext cx="640080" cy="640080"/>
          </a:xfrm>
          <a:prstGeom prst="ellipse">
            <a:avLst/>
          </a:prstGeom>
          <a:solidFill>
            <a:srgbClr val="14B8A6"/>
          </a:solidFill>
          <a:ln/>
        </p:spPr>
      </p:sp>
      <p:sp>
        <p:nvSpPr>
          <p:cNvPr id="21" name="Text 19"/>
          <p:cNvSpPr/>
          <p:nvPr/>
        </p:nvSpPr>
        <p:spPr>
          <a:xfrm>
            <a:off x="4325112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5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4187952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Mapping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4965192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57800" y="1463040"/>
            <a:ext cx="640080" cy="64008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5257800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6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5120640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Integration</a:t>
            </a:r>
            <a:endParaRPr lang="en-US" sz="1000" dirty="0"/>
          </a:p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5897880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6190488" y="1463040"/>
            <a:ext cx="640080" cy="640080"/>
          </a:xfrm>
          <a:prstGeom prst="ellipse">
            <a:avLst/>
          </a:prstGeom>
          <a:solidFill>
            <a:srgbClr val="FF6B35"/>
          </a:solidFill>
          <a:ln/>
        </p:spPr>
      </p:sp>
      <p:sp>
        <p:nvSpPr>
          <p:cNvPr id="29" name="Text 27"/>
          <p:cNvSpPr/>
          <p:nvPr/>
        </p:nvSpPr>
        <p:spPr>
          <a:xfrm>
            <a:off x="6190488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7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6053328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UAT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6830568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7123176" y="1463040"/>
            <a:ext cx="640080" cy="64008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33" name="Text 31"/>
          <p:cNvSpPr/>
          <p:nvPr/>
        </p:nvSpPr>
        <p:spPr>
          <a:xfrm>
            <a:off x="7123176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8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6986016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Go-Live</a:t>
            </a:r>
            <a:endParaRPr lang="en-US" sz="1000" dirty="0"/>
          </a:p>
        </p:txBody>
      </p:sp>
      <p:sp>
        <p:nvSpPr>
          <p:cNvPr id="35" name="Shape 33"/>
          <p:cNvSpPr/>
          <p:nvPr/>
        </p:nvSpPr>
        <p:spPr>
          <a:xfrm>
            <a:off x="7763256" y="1783080"/>
            <a:ext cx="292608" cy="0"/>
          </a:xfrm>
          <a:prstGeom prst="line">
            <a:avLst/>
          </a:prstGeom>
          <a:noFill/>
          <a:ln w="25400">
            <a:solidFill>
              <a:srgbClr val="D1D5DB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055864" y="1463040"/>
            <a:ext cx="640080" cy="640080"/>
          </a:xfrm>
          <a:prstGeom prst="ellipse">
            <a:avLst/>
          </a:prstGeom>
          <a:solidFill>
            <a:srgbClr val="EF4444"/>
          </a:solidFill>
          <a:ln/>
        </p:spPr>
      </p:sp>
      <p:sp>
        <p:nvSpPr>
          <p:cNvPr id="37" name="Text 35"/>
          <p:cNvSpPr/>
          <p:nvPr/>
        </p:nvSpPr>
        <p:spPr>
          <a:xfrm>
            <a:off x="8055864" y="1463040"/>
            <a:ext cx="6400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9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7918704" y="2194560"/>
            <a:ext cx="9144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Support</a:t>
            </a:r>
            <a:endParaRPr lang="en-US" sz="1000" dirty="0"/>
          </a:p>
        </p:txBody>
      </p:sp>
      <p:sp>
        <p:nvSpPr>
          <p:cNvPr id="39" name="Text 37"/>
          <p:cNvSpPr/>
          <p:nvPr/>
        </p:nvSpPr>
        <p:spPr>
          <a:xfrm>
            <a:off x="731520" y="2834640"/>
            <a:ext cx="76809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This lifecycle currently covers HiBob-to-payroll integrations. In the future, it could be expanded to unify the full implementation journey across all project types.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914400" y="3474720"/>
            <a:ext cx="7315200" cy="1188720"/>
          </a:xfrm>
          <a:prstGeom prst="rect">
            <a:avLst/>
          </a:prstGeom>
          <a:solidFill>
            <a:srgbClr val="F4F5F9"/>
          </a:solidFill>
          <a:ln/>
        </p:spPr>
      </p:sp>
      <p:pic>
        <p:nvPicPr>
          <p:cNvPr id="4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520440"/>
            <a:ext cx="7315200" cy="1024128"/>
          </a:xfrm>
          <a:prstGeom prst="rect">
            <a:avLst/>
          </a:prstGeom>
        </p:spPr>
      </p:pic>
      <p:pic>
        <p:nvPicPr>
          <p:cNvPr id="4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Project Management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Shape 2"/>
          <p:cNvSpPr/>
          <p:nvPr/>
        </p:nvSpPr>
        <p:spPr>
          <a:xfrm>
            <a:off x="731520" y="1371600"/>
            <a:ext cx="4114800" cy="685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31520" y="1371600"/>
            <a:ext cx="54864" cy="685800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6" name="Text 4"/>
          <p:cNvSpPr/>
          <p:nvPr/>
        </p:nvSpPr>
        <p:spPr>
          <a:xfrm>
            <a:off x="1005840" y="141732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Phase Templates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005840" y="169164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Reusable templates ensure consistent processes across every engagement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1520" y="2194560"/>
            <a:ext cx="4114800" cy="685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731520" y="2194560"/>
            <a:ext cx="54864" cy="685800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10" name="Text 8"/>
          <p:cNvSpPr/>
          <p:nvPr/>
        </p:nvSpPr>
        <p:spPr>
          <a:xfrm>
            <a:off x="1005840" y="224028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Custom Phases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005840" y="251460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 project-specific phases beyond the standard template when needed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731520" y="3017520"/>
            <a:ext cx="4114800" cy="685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731520" y="3017520"/>
            <a:ext cx="54864" cy="685800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5840" y="306324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Status Tracking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005840" y="333756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Pending → In Progress → Completed — with timestamps at each transition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31520" y="3840480"/>
            <a:ext cx="4114800" cy="68580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731520" y="3840480"/>
            <a:ext cx="54864" cy="685800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18" name="Text 16"/>
          <p:cNvSpPr/>
          <p:nvPr/>
        </p:nvSpPr>
        <p:spPr>
          <a:xfrm>
            <a:off x="1005840" y="3886200"/>
            <a:ext cx="347472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Multi-Project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005840" y="4160520"/>
            <a:ext cx="347472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client can have multiple projects running simultaneously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120640" y="1371600"/>
            <a:ext cx="3474720" cy="219456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6360" y="1417320"/>
            <a:ext cx="3383280" cy="2039112"/>
          </a:xfrm>
          <a:prstGeom prst="rect">
            <a:avLst/>
          </a:prstGeom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pic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How Support Works Today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188720"/>
            <a:ext cx="76809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portal guides clients to our support email. From there, Freshdesk handles the workflow.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48640" y="1737360"/>
            <a:ext cx="1874520" cy="14630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548640" y="1737360"/>
            <a:ext cx="1874520" cy="54864"/>
          </a:xfrm>
          <a:prstGeom prst="rect">
            <a:avLst/>
          </a:prstGeom>
          <a:solidFill>
            <a:srgbClr val="7C1C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440" y="1965960"/>
            <a:ext cx="411480" cy="41148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85800" y="2514600"/>
            <a:ext cx="1600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Portal tells client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 email support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2286000"/>
            <a:ext cx="228600" cy="22860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2743200" y="1737360"/>
            <a:ext cx="1874520" cy="14630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2743200" y="1737360"/>
            <a:ext cx="1874520" cy="54864"/>
          </a:xfrm>
          <a:prstGeom prst="rect">
            <a:avLst/>
          </a:prstGeom>
          <a:solidFill>
            <a:srgbClr val="5B10C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965960"/>
            <a:ext cx="411480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880360" y="2514600"/>
            <a:ext cx="1600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 creates a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Freshdesk ticket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2286000"/>
            <a:ext cx="228600" cy="228600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4937760" y="1737360"/>
            <a:ext cx="1874520" cy="14630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6" name="Shape 10"/>
          <p:cNvSpPr/>
          <p:nvPr/>
        </p:nvSpPr>
        <p:spPr>
          <a:xfrm>
            <a:off x="4937760" y="1737360"/>
            <a:ext cx="1874520" cy="54864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560" y="1965960"/>
            <a:ext cx="411480" cy="411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074920" y="2514600"/>
            <a:ext cx="1600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Slack notification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alerts the DD team</a:t>
            </a:r>
            <a:endParaRPr lang="en-US" sz="12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2286000"/>
            <a:ext cx="228600" cy="228600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7132320" y="1737360"/>
            <a:ext cx="1874520" cy="1463040"/>
          </a:xfrm>
          <a:prstGeom prst="rect">
            <a:avLst/>
          </a:prstGeom>
          <a:solidFill>
            <a:srgbClr val="F4F5F9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21" name="Shape 13"/>
          <p:cNvSpPr/>
          <p:nvPr/>
        </p:nvSpPr>
        <p:spPr>
          <a:xfrm>
            <a:off x="7132320" y="1737360"/>
            <a:ext cx="1874520" cy="54864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8120" y="1965960"/>
            <a:ext cx="411480" cy="41148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269480" y="2514600"/>
            <a:ext cx="16002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DD resolves the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b="1" dirty="0">
                <a:solidFill>
                  <a:srgbClr val="1E1E2E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ticket in Freshdesk</a:t>
            </a:r>
            <a:endParaRPr lang="en-US" sz="1200" dirty="0"/>
          </a:p>
        </p:txBody>
      </p:sp>
      <p:sp>
        <p:nvSpPr>
          <p:cNvPr id="24" name="Shape 15"/>
          <p:cNvSpPr/>
          <p:nvPr/>
        </p:nvSpPr>
        <p:spPr>
          <a:xfrm>
            <a:off x="731520" y="3520440"/>
            <a:ext cx="7680960" cy="1280160"/>
          </a:xfrm>
          <a:prstGeom prst="rect">
            <a:avLst/>
          </a:prstGeom>
          <a:solidFill>
            <a:srgbClr val="F3EAFF"/>
          </a:solidFill>
          <a:ln/>
        </p:spPr>
      </p:sp>
      <p:pic>
        <p:nvPicPr>
          <p:cNvPr id="2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" y="3703320"/>
            <a:ext cx="365760" cy="365760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1508760" y="3703320"/>
            <a:ext cx="45720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Digi AI: Ticket Deflection</a:t>
            </a:r>
            <a:endParaRPr lang="en-US" sz="1500" dirty="0"/>
          </a:p>
        </p:txBody>
      </p:sp>
      <p:sp>
        <p:nvSpPr>
          <p:cNvPr id="27" name="Text 17"/>
          <p:cNvSpPr/>
          <p:nvPr/>
        </p:nvSpPr>
        <p:spPr>
          <a:xfrm>
            <a:off x="1005840" y="4160520"/>
            <a:ext cx="713232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Before clients reach for email, Digi can answer common questions about their project status and next steps — reducing ticket volume for simple queries.</a:t>
            </a:r>
            <a:endParaRPr lang="en-US" sz="1200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Integration Monitoring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188720"/>
            <a:ext cx="7315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6B7280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Live health checks running every 5 minutes for all client integrations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31520" y="1691640"/>
            <a:ext cx="1828800" cy="10972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1417320" y="1828800"/>
            <a:ext cx="365760" cy="36576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7" name="Text 5"/>
          <p:cNvSpPr/>
          <p:nvPr/>
        </p:nvSpPr>
        <p:spPr>
          <a:xfrm>
            <a:off x="731520" y="2286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HiBob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31520" y="2532888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Healthy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2788920" y="1691640"/>
            <a:ext cx="1828800" cy="10972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3474720" y="1828800"/>
            <a:ext cx="365760" cy="36576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1" name="Text 9"/>
          <p:cNvSpPr/>
          <p:nvPr/>
        </p:nvSpPr>
        <p:spPr>
          <a:xfrm>
            <a:off x="2788920" y="2286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KeyPay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2788920" y="2532888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Healthy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4846320" y="1691640"/>
            <a:ext cx="1828800" cy="10972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5532120" y="1828800"/>
            <a:ext cx="365760" cy="36576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5" name="Text 13"/>
          <p:cNvSpPr/>
          <p:nvPr/>
        </p:nvSpPr>
        <p:spPr>
          <a:xfrm>
            <a:off x="4846320" y="2286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Workato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4846320" y="2532888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3B82F6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Monitoring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6903720" y="1691640"/>
            <a:ext cx="1828800" cy="109728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76200" dist="25400" dir="8100000">
              <a:srgbClr val="000000">
                <a:alpha val="8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7589520" y="1828800"/>
            <a:ext cx="365760" cy="36576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19" name="Text 17"/>
          <p:cNvSpPr/>
          <p:nvPr/>
        </p:nvSpPr>
        <p:spPr>
          <a:xfrm>
            <a:off x="6903720" y="2286000"/>
            <a:ext cx="18288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NetSuite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6903720" y="2532888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Healthy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731520" y="3108960"/>
            <a:ext cx="7680960" cy="1645920"/>
          </a:xfrm>
          <a:prstGeom prst="rect">
            <a:avLst/>
          </a:prstGeom>
          <a:solidFill>
            <a:srgbClr val="F3EAFF"/>
          </a:solidFill>
          <a:ln/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3291840"/>
            <a:ext cx="320040" cy="32004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463040" y="3310128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Alert System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05840" y="3703320"/>
            <a:ext cx="713232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When an integration goes down or degrades, the system automatically:</a:t>
            </a:r>
            <a:endParaRPr lang="en-US" sz="1200" dirty="0"/>
          </a:p>
          <a:p>
            <a:pPr indent="0" marL="0">
              <a:buNone/>
            </a:pP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Sends an email notification to the affected client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Creates in-app notifications visible in the portal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Logs historical metrics for trend analysis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Anti-flapping protection prevents alert fatigue</a:t>
            </a:r>
            <a:endParaRPr lang="en-US" sz="120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365760"/>
            <a:ext cx="731520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1E1E2E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Security-First Approach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1520" y="1005840"/>
            <a:ext cx="1097280" cy="36576"/>
          </a:xfrm>
          <a:prstGeom prst="rect">
            <a:avLst/>
          </a:prstGeom>
          <a:solidFill>
            <a:srgbClr val="7C1CFF"/>
          </a:solidFill>
          <a:ln/>
        </p:spPr>
      </p:sp>
      <p:sp>
        <p:nvSpPr>
          <p:cNvPr id="4" name="Text 2"/>
          <p:cNvSpPr/>
          <p:nvPr/>
        </p:nvSpPr>
        <p:spPr>
          <a:xfrm>
            <a:off x="731520" y="1234440"/>
            <a:ext cx="76809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dirty="0">
                <a:solidFill>
                  <a:srgbClr val="3A3A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Some features are intentionally excluded from the current portal to meet security compliance requirements. These are candidates for future implementation once compliance is addressed.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31520" y="1965960"/>
            <a:ext cx="3749040" cy="4572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6" name="Text 4"/>
          <p:cNvSpPr/>
          <p:nvPr/>
        </p:nvSpPr>
        <p:spPr>
          <a:xfrm>
            <a:off x="731520" y="196596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LIVE IN THE PORTAL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14400" y="256032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Project lifecycle tracking &amp; phases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14400" y="292608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Integration health monitoring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14400" y="329184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Client self-service via Digi AI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14400" y="365760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In-app notifications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914400" y="402336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0B98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✓  Role-based access control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4663440" y="1965960"/>
            <a:ext cx="3749040" cy="457200"/>
          </a:xfrm>
          <a:prstGeom prst="rect">
            <a:avLst/>
          </a:prstGeom>
          <a:solidFill>
            <a:srgbClr val="FF6B35"/>
          </a:solidFill>
          <a:ln/>
        </p:spPr>
      </p:sp>
      <p:sp>
        <p:nvSpPr>
          <p:cNvPr id="13" name="Text 11"/>
          <p:cNvSpPr/>
          <p:nvPr/>
        </p:nvSpPr>
        <p:spPr>
          <a:xfrm>
            <a:off x="4663440" y="196596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FUTURE (COMPLIANCE-GATED)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4846320" y="256032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6B3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File sharing within the portal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846320" y="292608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6B3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Direct messaging between DD &amp; clients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846320" y="329184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6B3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In-portal ticket management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4846320" y="365760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6B3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Support hour tracking &amp; time logging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846320" y="4023360"/>
            <a:ext cx="32918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FF6B35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→  Implementation team portal access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731520" y="4434840"/>
            <a:ext cx="7680960" cy="502920"/>
          </a:xfrm>
          <a:prstGeom prst="rect">
            <a:avLst/>
          </a:prstGeom>
          <a:solidFill>
            <a:srgbClr val="F3EAFF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4507992"/>
            <a:ext cx="274320" cy="274320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417320" y="4434840"/>
            <a:ext cx="667512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1300" b="1" dirty="0">
                <a:solidFill>
                  <a:srgbClr val="7C1C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Security compliance drives what goes into the portal and when</a:t>
            </a:r>
            <a:endParaRPr lang="en-US" sz="130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4572000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Directions — Client &amp; Project Portal</dc:title>
  <dc:subject>PptxGenJS Presentation</dc:subject>
  <dc:creator>Digital Directions</dc:creator>
  <cp:lastModifiedBy>Digital Directions</cp:lastModifiedBy>
  <cp:revision>1</cp:revision>
  <dcterms:created xsi:type="dcterms:W3CDTF">2026-02-26T19:55:09Z</dcterms:created>
  <dcterms:modified xsi:type="dcterms:W3CDTF">2026-02-26T19:55:09Z</dcterms:modified>
</cp:coreProperties>
</file>